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285" r:id="rId3"/>
    <p:sldId id="286" r:id="rId4"/>
    <p:sldId id="289" r:id="rId5"/>
    <p:sldId id="296" r:id="rId6"/>
    <p:sldId id="298" r:id="rId7"/>
    <p:sldId id="295" r:id="rId8"/>
    <p:sldId id="299" r:id="rId9"/>
    <p:sldId id="300" r:id="rId10"/>
    <p:sldId id="297" r:id="rId11"/>
    <p:sldId id="292" r:id="rId12"/>
    <p:sldId id="290" r:id="rId13"/>
    <p:sldId id="291" r:id="rId14"/>
    <p:sldId id="308" r:id="rId15"/>
    <p:sldId id="293" r:id="rId16"/>
    <p:sldId id="294" r:id="rId17"/>
    <p:sldId id="301" r:id="rId18"/>
    <p:sldId id="302" r:id="rId19"/>
    <p:sldId id="303" r:id="rId20"/>
    <p:sldId id="304" r:id="rId21"/>
    <p:sldId id="305" r:id="rId22"/>
    <p:sldId id="306" r:id="rId23"/>
    <p:sldId id="307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55" autoAdjust="0"/>
    <p:restoredTop sz="94660"/>
  </p:normalViewPr>
  <p:slideViewPr>
    <p:cSldViewPr>
      <p:cViewPr varScale="1">
        <p:scale>
          <a:sx n="74" d="100"/>
          <a:sy n="74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487B0-1F4F-4084-8B48-9B5AFF9C3283}" type="datetimeFigureOut">
              <a:rPr lang="ru-RU"/>
              <a:pPr>
                <a:defRPr/>
              </a:pPr>
              <a:t>11.05.2016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AC7CA-E2BD-4A55-956F-10168F08A0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39A08-027F-41EB-8A58-05BB45A89593}" type="datetimeFigureOut">
              <a:rPr lang="ru-RU"/>
              <a:pPr>
                <a:defRPr/>
              </a:pPr>
              <a:t>11.05.2016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1E945-F239-47C6-81FF-E24AD5F83A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A7829-377D-4BE3-87C2-327E815D4618}" type="datetimeFigureOut">
              <a:rPr lang="ru-RU"/>
              <a:pPr>
                <a:defRPr/>
              </a:pPr>
              <a:t>11.05.2016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ECCA9-948E-4F0D-8528-40C2653B13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0EBB8-1463-40E6-82C6-6F8883943E37}" type="datetimeFigureOut">
              <a:rPr lang="ru-RU"/>
              <a:pPr>
                <a:defRPr/>
              </a:pPr>
              <a:t>11.05.2016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A4ED5-57D7-4E72-A853-68C29038B3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91858-3467-4EE1-8B3A-7112891BD421}" type="datetimeFigureOut">
              <a:rPr lang="ru-RU"/>
              <a:pPr>
                <a:defRPr/>
              </a:pPr>
              <a:t>11.05.2016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32A73-CF21-40DD-BF09-A30D650660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F6D0-5F3B-42B9-A767-7754C47589D0}" type="datetimeFigureOut">
              <a:rPr lang="ru-RU"/>
              <a:pPr>
                <a:defRPr/>
              </a:pPr>
              <a:t>11.05.2016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C3912-61A2-4A43-9881-07023B7181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C8F93-AB5F-4C1E-8AD6-C6BF2F3B74F4}" type="datetimeFigureOut">
              <a:rPr lang="ru-RU"/>
              <a:pPr>
                <a:defRPr/>
              </a:pPr>
              <a:t>11.05.2016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377F7-9136-4890-81C0-FCB702D4AF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443CB-D029-44A0-9207-5E904FD644EA}" type="datetimeFigureOut">
              <a:rPr lang="ru-RU"/>
              <a:pPr>
                <a:defRPr/>
              </a:pPr>
              <a:t>11.05.2016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98BB2-7CF0-42DA-8870-91A9033826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B0D64-47C0-4EF7-B32B-E8C5C8F5A9DE}" type="datetimeFigureOut">
              <a:rPr lang="ru-RU"/>
              <a:pPr>
                <a:defRPr/>
              </a:pPr>
              <a:t>11.05.2016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90C68-C9F2-412A-B2E3-6A63D0815A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5F6F1-4024-4CBE-A353-77A617B7D7C5}" type="datetimeFigureOut">
              <a:rPr lang="ru-RU"/>
              <a:pPr>
                <a:defRPr/>
              </a:pPr>
              <a:t>11.05.2016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7C53-9D7D-4103-BD57-52C3FB6045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54D37-5FA9-48B2-9A5A-211070B1040D}" type="datetimeFigureOut">
              <a:rPr lang="ru-RU"/>
              <a:pPr>
                <a:defRPr/>
              </a:pPr>
              <a:t>11.05.2016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0D7CE-AE7A-46FC-B207-C19396169A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01B85-BE9B-467D-81DA-ADC2975652E3}" type="datetimeFigureOut">
              <a:rPr lang="ru-RU"/>
              <a:pPr>
                <a:defRPr/>
              </a:pPr>
              <a:t>11.05.2016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08566-E562-44B1-8370-0E6956617E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0B673-BD09-4E87-AADD-714AC445571C}" type="datetimeFigureOut">
              <a:rPr lang="ru-RU"/>
              <a:pPr>
                <a:defRPr/>
              </a:pPr>
              <a:t>11.05.2016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C0BA-2186-4AD2-812C-F3CF423F44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7EE4A-C410-46B1-A3F0-6F6DDC0D2C4E}" type="datetimeFigureOut">
              <a:rPr lang="ru-RU"/>
              <a:pPr>
                <a:defRPr/>
              </a:pPr>
              <a:t>11.05.2016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D2FCB-7EAA-44B0-A586-B896022E60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276D8-59C6-4FC4-A9F2-FAF2B32F42A6}" type="datetimeFigureOut">
              <a:rPr lang="ru-RU"/>
              <a:pPr>
                <a:defRPr/>
              </a:pPr>
              <a:t>11.05.2016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57453-CF6A-4ED7-8B14-4764F40050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50F81-65FE-455B-B59F-41D8A3C78F98}" type="datetimeFigureOut">
              <a:rPr lang="ru-RU"/>
              <a:pPr>
                <a:defRPr/>
              </a:pPr>
              <a:t>11.05.2016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B445B-6ADB-42DD-AA63-C019171B1F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D2817E-6B83-4592-B0FD-B30BBE50AB64}" type="datetimeFigureOut">
              <a:rPr lang="ru-RU"/>
              <a:pPr>
                <a:defRPr/>
              </a:pPr>
              <a:t>11.05.2016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8A562D-F193-45F5-9450-25594F153B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  <p:sldLayoutId id="2147483651" r:id="rId14"/>
    <p:sldLayoutId id="2147483650" r:id="rId15"/>
    <p:sldLayoutId id="2147483649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8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4525963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8800" smtClean="0">
                <a:solidFill>
                  <a:schemeClr val="accent1"/>
                </a:solidFill>
                <a:latin typeface="Arial" charset="0"/>
              </a:rPr>
              <a:t>Бюджет для граждан исполнение за 2015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latin typeface="Arial" charset="0"/>
              </a:rPr>
              <a:t> </a:t>
            </a:r>
            <a:r>
              <a:rPr lang="ru-RU" sz="2800" smtClean="0">
                <a:solidFill>
                  <a:schemeClr val="hlink"/>
                </a:solidFill>
                <a:latin typeface="Arial" charset="0"/>
              </a:rPr>
              <a:t>Динамика  безвозмездных поступлений в районный бюджет за 2015 год</a:t>
            </a:r>
          </a:p>
        </p:txBody>
      </p:sp>
      <p:graphicFrame>
        <p:nvGraphicFramePr>
          <p:cNvPr id="27650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406525" y="1844675"/>
          <a:ext cx="6203950" cy="3892550"/>
        </p:xfrm>
        <a:graphic>
          <a:graphicData uri="http://schemas.openxmlformats.org/presentationml/2006/ole">
            <p:oleObj spid="_x0000_s27650" name="Диаграмма" r:id="rId3" imgW="6086533" imgH="3819395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z="3600" smtClean="0">
                <a:solidFill>
                  <a:schemeClr val="hlink"/>
                </a:solidFill>
                <a:latin typeface="Arial" charset="0"/>
              </a:rPr>
              <a:t>Исполнение расходов районного бюджета  за 2015 год по разделам</a:t>
            </a:r>
          </a:p>
        </p:txBody>
      </p:sp>
      <p:graphicFrame>
        <p:nvGraphicFramePr>
          <p:cNvPr id="92356" name="Group 196"/>
          <p:cNvGraphicFramePr>
            <a:graphicFrameLocks noGrp="1"/>
          </p:cNvGraphicFramePr>
          <p:nvPr>
            <p:ph sz="half" idx="1"/>
          </p:nvPr>
        </p:nvGraphicFramePr>
        <p:xfrm>
          <a:off x="468313" y="1317625"/>
          <a:ext cx="8496300" cy="4676775"/>
        </p:xfrm>
        <a:graphic>
          <a:graphicData uri="http://schemas.openxmlformats.org/drawingml/2006/table">
            <a:tbl>
              <a:tblPr/>
              <a:tblGrid>
                <a:gridCol w="801687"/>
                <a:gridCol w="3817938"/>
                <a:gridCol w="1295400"/>
                <a:gridCol w="1512887"/>
                <a:gridCol w="1068388"/>
              </a:tblGrid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раздела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 расходов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План  за 2015 год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Исполнено за 20135год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Процент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Общегосударственные вопросы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26002,3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25361,3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5083,1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Образование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210674,8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209658,8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Культура, кинематография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22493,5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21144,6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6745,6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6409,3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Средства массовой информации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Обслуживание муниципального долга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Итого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273003,2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265023,7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5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r>
              <a:rPr lang="ru-RU" sz="4000" smtClean="0">
                <a:solidFill>
                  <a:schemeClr val="hlink"/>
                </a:solidFill>
                <a:latin typeface="Arial" charset="0"/>
              </a:rPr>
              <a:t>Структура расходов районного бюджета за 2015 год </a:t>
            </a:r>
          </a:p>
        </p:txBody>
      </p:sp>
      <p:graphicFrame>
        <p:nvGraphicFramePr>
          <p:cNvPr id="29698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428750" y="1500188"/>
          <a:ext cx="6413500" cy="4279900"/>
        </p:xfrm>
        <a:graphic>
          <a:graphicData uri="http://schemas.openxmlformats.org/presentationml/2006/ole">
            <p:oleObj spid="_x0000_s29698" r:id="rId3" imgW="6413548" imgH="4279763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5"/>
          <p:cNvSpPr>
            <a:spLocks noGrp="1"/>
          </p:cNvSpPr>
          <p:nvPr>
            <p:ph type="title"/>
          </p:nvPr>
        </p:nvSpPr>
        <p:spPr>
          <a:xfrm>
            <a:off x="250825" y="274638"/>
            <a:ext cx="8435975" cy="1930400"/>
          </a:xfrm>
        </p:spPr>
        <p:txBody>
          <a:bodyPr/>
          <a:lstStyle/>
          <a:p>
            <a:r>
              <a:rPr lang="ru-RU" sz="4000" smtClean="0">
                <a:latin typeface="Arial" charset="0"/>
              </a:rPr>
              <a:t> </a:t>
            </a:r>
            <a:r>
              <a:rPr lang="ru-RU" sz="3600" smtClean="0">
                <a:solidFill>
                  <a:schemeClr val="hlink"/>
                </a:solidFill>
                <a:latin typeface="Arial" charset="0"/>
              </a:rPr>
              <a:t>Структура расходы районного бюджета на соц.сферу за 2015 год</a:t>
            </a:r>
            <a:r>
              <a:rPr lang="ru-RU" sz="3200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ru-RU" sz="3200" smtClean="0">
                <a:solidFill>
                  <a:schemeClr val="hlink"/>
                </a:solidFill>
                <a:latin typeface="Arial" charset="0"/>
              </a:rPr>
            </a:br>
            <a:r>
              <a:rPr lang="ru-RU" sz="3200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ru-RU" sz="3200" smtClean="0">
                <a:solidFill>
                  <a:schemeClr val="hlink"/>
                </a:solidFill>
                <a:latin typeface="Arial" charset="0"/>
              </a:rPr>
            </a:br>
            <a:r>
              <a:rPr lang="en-US" sz="4000" smtClean="0">
                <a:latin typeface="Arial" charset="0"/>
              </a:rPr>
              <a:t> </a:t>
            </a:r>
            <a:endParaRPr lang="ru-RU" sz="4000" smtClean="0">
              <a:latin typeface="Arial" charset="0"/>
            </a:endParaRPr>
          </a:p>
        </p:txBody>
      </p:sp>
      <p:graphicFrame>
        <p:nvGraphicFramePr>
          <p:cNvPr id="30722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547813" y="1844675"/>
          <a:ext cx="6091237" cy="4064000"/>
        </p:xfrm>
        <a:graphic>
          <a:graphicData uri="http://schemas.openxmlformats.org/presentationml/2006/ole">
            <p:oleObj spid="_x0000_s30722" r:id="rId3" imgW="6090432" imgH="4060288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ru-RU" sz="3600" smtClean="0">
                <a:solidFill>
                  <a:schemeClr val="hlink"/>
                </a:solidFill>
                <a:latin typeface="Arial" charset="0"/>
              </a:rPr>
              <a:t>Источники финансирования дефицита бюджета за 2015 год (тыс.руб.)</a:t>
            </a:r>
          </a:p>
        </p:txBody>
      </p:sp>
      <p:graphicFrame>
        <p:nvGraphicFramePr>
          <p:cNvPr id="31746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525588" y="1830388"/>
          <a:ext cx="6091237" cy="4064000"/>
        </p:xfrm>
        <a:graphic>
          <a:graphicData uri="http://schemas.openxmlformats.org/presentationml/2006/ole">
            <p:oleObj spid="_x0000_s31746" r:id="rId3" imgW="6090432" imgH="4066384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18487" cy="1417638"/>
          </a:xfrm>
        </p:spPr>
        <p:txBody>
          <a:bodyPr/>
          <a:lstStyle/>
          <a:p>
            <a:r>
              <a:rPr lang="ru-RU" sz="2400" smtClean="0">
                <a:solidFill>
                  <a:schemeClr val="hlink"/>
                </a:solidFill>
                <a:latin typeface="Arial" charset="0"/>
              </a:rPr>
              <a:t>Отдельные показатели по расходам бюджета за 2015 год</a:t>
            </a:r>
          </a:p>
        </p:txBody>
      </p:sp>
      <p:graphicFrame>
        <p:nvGraphicFramePr>
          <p:cNvPr id="109612" name="Group 44"/>
          <p:cNvGraphicFramePr>
            <a:graphicFrameLocks noGrp="1"/>
          </p:cNvGraphicFramePr>
          <p:nvPr>
            <p:ph type="tbl" idx="1"/>
          </p:nvPr>
        </p:nvGraphicFramePr>
        <p:xfrm>
          <a:off x="250825" y="1196975"/>
          <a:ext cx="8435975" cy="5270500"/>
        </p:xfrm>
        <a:graphic>
          <a:graphicData uri="http://schemas.openxmlformats.org/drawingml/2006/table">
            <a:tbl>
              <a:tblPr/>
              <a:tblGrid>
                <a:gridCol w="6191250"/>
                <a:gridCol w="1154113"/>
                <a:gridCol w="1090612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Показатели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План 2015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Факт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Объем доходов местного бюджета в расчете на 1 жителя (рублей)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13325,0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12982,3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Объем расходов местного бюджета муниципального района  в расчете на 1 жителя (рублей)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13928,7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13521,6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Объем расходов местного бюджета муниципального района на содержание работников органов местного самоуправления в расчете на 1 жителя (рублей)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976,4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944,0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Объем расходов  бюджета на  образование в расчете на 1 жителя (рублей)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10748,7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10696,9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Объем расходов  бюджета на  культуру и кинематографию в расчете на 1 жителя (рублей)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1147,6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1078,8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Объем расходов бюджета на социальную политику в расчете на 1 жителя (рублей)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327,0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Объем расходов  бюджета на  физическую культуру и спорт в расчете на 1 жителя (рублей)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mtClean="0">
                <a:latin typeface="Arial" charset="0"/>
              </a:rPr>
              <a:t> </a:t>
            </a:r>
            <a:r>
              <a:rPr lang="ru-RU" smtClean="0">
                <a:solidFill>
                  <a:schemeClr val="hlink"/>
                </a:solidFill>
                <a:latin typeface="Arial" charset="0"/>
              </a:rPr>
              <a:t>Образование</a:t>
            </a:r>
          </a:p>
        </p:txBody>
      </p:sp>
      <p:graphicFrame>
        <p:nvGraphicFramePr>
          <p:cNvPr id="107570" name="Group 50"/>
          <p:cNvGraphicFramePr>
            <a:graphicFrameLocks noGrp="1"/>
          </p:cNvGraphicFramePr>
          <p:nvPr/>
        </p:nvGraphicFramePr>
        <p:xfrm>
          <a:off x="250825" y="1196975"/>
          <a:ext cx="8642350" cy="4456113"/>
        </p:xfrm>
        <a:graphic>
          <a:graphicData uri="http://schemas.openxmlformats.org/drawingml/2006/table">
            <a:tbl>
              <a:tblPr/>
              <a:tblGrid>
                <a:gridCol w="6697663"/>
                <a:gridCol w="1008062"/>
                <a:gridCol w="93662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План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 г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Расходы бюджета на общее образование в расчете на 1 обучающегося в муниципальных общеобразовательных учреждениях (рублей)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88856,0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86897,0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Обеспеченность детей дошкольного возраста местами в дошкольных образовательных учреждениях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Доля выпускников муниципальных общеобразовательных учреждений, не получивших аттестат о среднем (полном) образовании, в общей численности выпускников муниципальных общеобразовательных учреждений.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0,0,6 %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Доля детей в возрасте 5-16 лет, получающих услуги по дополнительному образованию в организациях различной организационно- правовой формы собственности в общей численности детей этой возрастной группы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>
          <a:xfrm>
            <a:off x="428625" y="-214313"/>
            <a:ext cx="8258175" cy="1443038"/>
          </a:xfrm>
        </p:spPr>
        <p:txBody>
          <a:bodyPr/>
          <a:lstStyle/>
          <a:p>
            <a:r>
              <a:rPr lang="ru-RU" sz="2800" smtClean="0">
                <a:solidFill>
                  <a:schemeClr val="hlink"/>
                </a:solidFill>
              </a:rPr>
              <a:t>Среднемесячная номинальная начисленная заработная плата за 2015 год</a:t>
            </a:r>
            <a:r>
              <a:rPr lang="ru-RU" smtClean="0"/>
              <a:t> </a:t>
            </a:r>
          </a:p>
        </p:txBody>
      </p:sp>
      <p:graphicFrame>
        <p:nvGraphicFramePr>
          <p:cNvPr id="115818" name="Group 106"/>
          <p:cNvGraphicFramePr>
            <a:graphicFrameLocks noGrp="1"/>
          </p:cNvGraphicFramePr>
          <p:nvPr>
            <p:ph type="tbl" idx="1"/>
          </p:nvPr>
        </p:nvGraphicFramePr>
        <p:xfrm>
          <a:off x="0" y="1071563"/>
          <a:ext cx="9144000" cy="5440362"/>
        </p:xfrm>
        <a:graphic>
          <a:graphicData uri="http://schemas.openxmlformats.org/drawingml/2006/table">
            <a:tbl>
              <a:tblPr/>
              <a:tblGrid>
                <a:gridCol w="7870494"/>
                <a:gridCol w="1273506"/>
              </a:tblGrid>
              <a:tr h="6578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Показатели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Факт за 2015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1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Среднемесячная номинальная заработная плата работников муниципальных дошкольных образовательных учреждений (рублей) , из них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11981,17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педагогические работники дошкольных образовательных учреждений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16472,07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1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Среднемесячная номинальная заработная плата работников муниципальных общеобразовательных учреждений  (рублей) , из них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15722,0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педагогические работники  общеобразовательных учреждений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21418,8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1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Среднемесячная номинальная заработная плата работников  учреждений дополнительного образования   (рублей) , из них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18336,8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педагогические работники  спортивных  школ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16892,5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педагогические работники детской школы искусства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17756,9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34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педагогические работники образовательных иных учреждений дополнительного образования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20360,9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8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Среднемесячная номинальная заработная плата работников  учреждений культуры и кинематографии (рублей) , из них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11625,6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основной персонал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13305,9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solidFill>
                  <a:schemeClr val="hlink"/>
                </a:solidFill>
              </a:rPr>
              <a:t>Основные показатели развития  экономики</a:t>
            </a:r>
            <a:br>
              <a:rPr lang="ru-RU" sz="2800" b="1" smtClean="0">
                <a:solidFill>
                  <a:schemeClr val="hlink"/>
                </a:solidFill>
              </a:rPr>
            </a:br>
            <a:r>
              <a:rPr lang="ru-RU" sz="2800" b="1" smtClean="0">
                <a:solidFill>
                  <a:schemeClr val="hlink"/>
                </a:solidFill>
              </a:rPr>
              <a:t>Фёдоровского   муниципального района за 2015 г</a:t>
            </a:r>
            <a:r>
              <a:rPr lang="ru-RU" sz="4000" smtClean="0"/>
              <a:t> </a:t>
            </a:r>
          </a:p>
        </p:txBody>
      </p:sp>
      <p:sp>
        <p:nvSpPr>
          <p:cNvPr id="35845" name="Rectangle 3"/>
          <p:cNvSpPr>
            <a:spLocks noGrp="1"/>
          </p:cNvSpPr>
          <p:nvPr>
            <p:ph type="body" sz="half" idx="1"/>
          </p:nvPr>
        </p:nvSpPr>
        <p:spPr>
          <a:xfrm>
            <a:off x="214313" y="1428750"/>
            <a:ext cx="8715375" cy="1428750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800" b="1" smtClean="0"/>
              <a:t> Рынок труда. </a:t>
            </a: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      В январе-декабре 2015 года  в районе  среднесписочная численность работающих  в экономике  составила 2853 человек, снижение  относительно аналогичного периода  2014  года составило 6 процентов. По плану предусматривалась   численность работающих  в 2015 году  2886 человек.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             </a:t>
            </a:r>
          </a:p>
        </p:txBody>
      </p:sp>
      <p:graphicFrame>
        <p:nvGraphicFramePr>
          <p:cNvPr id="35843" name="Object 4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1571625" y="2928938"/>
          <a:ext cx="5786438" cy="3454400"/>
        </p:xfrm>
        <a:graphic>
          <a:graphicData uri="http://schemas.openxmlformats.org/presentationml/2006/ole">
            <p:oleObj spid="_x0000_s35843" r:id="rId3" imgW="5785605" imgH="3456732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/>
          </p:cNvSpPr>
          <p:nvPr>
            <p:ph type="body" sz="half" idx="1"/>
          </p:nvPr>
        </p:nvSpPr>
        <p:spPr>
          <a:xfrm>
            <a:off x="214313" y="214313"/>
            <a:ext cx="8572500" cy="1857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Среднемесячная заработная плата за 2015 год составила 18037  рублей, что на 6,6  процента выше уровня 2014 года.  По  плану  среднемесячная  заработная  плата  на 2015 год -  17859,2 рублей,  фактически среднемесячная заработная плата  больше   на 1,0 %. </a:t>
            </a:r>
          </a:p>
        </p:txBody>
      </p:sp>
      <p:graphicFrame>
        <p:nvGraphicFramePr>
          <p:cNvPr id="36866" name="Object 4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1214438" y="1928813"/>
          <a:ext cx="6899275" cy="4603750"/>
        </p:xfrm>
        <a:graphic>
          <a:graphicData uri="http://schemas.openxmlformats.org/presentationml/2006/ole">
            <p:oleObj spid="_x0000_s36866" r:id="rId3" imgW="6901270" imgH="4608975" progId="Excel.Char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idx="1"/>
          </p:nvPr>
        </p:nvSpPr>
        <p:spPr>
          <a:xfrm>
            <a:off x="539750" y="908050"/>
            <a:ext cx="82296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3600" smtClean="0">
                <a:solidFill>
                  <a:schemeClr val="hlink"/>
                </a:solidFill>
                <a:latin typeface="Arial" charset="0"/>
              </a:rPr>
              <a:t>Отчет об исполнении бюджета Федоровского муниципального района утвержден решением муниципального Собрания Федоровского муниципального района №  585  от 29.04.2016 года</a:t>
            </a:r>
          </a:p>
          <a:p>
            <a:pPr>
              <a:buFont typeface="Arial" charset="0"/>
              <a:buNone/>
            </a:pPr>
            <a:endParaRPr lang="ru-RU" sz="3600" smtClean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chemeClr val="hlink"/>
                </a:solidFill>
              </a:rPr>
              <a:t>Рынок товаров и услуг.</a:t>
            </a:r>
          </a:p>
        </p:txBody>
      </p:sp>
      <p:sp>
        <p:nvSpPr>
          <p:cNvPr id="3789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Оборот розничной торговли  за 2015 год по району  составил 808321,0  тыс. рублей  и снизился   к  2014 году на 17,7 процента.  По плану на 2015 год оборот розничной торговли  предусматривался  в объеме 834910  тыс.руб.,  невыполнение на   3,2 %.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Оборот общественного питания  за 2015 год  составил 24021,0 тыс. рублей  что ниже  уровня 2014 года на 17,8 процента.  В 2015 году  по плану предусматривался  оборота общественного питания 25690,0 тыс. рублей не исполнение  на 6,5  %.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Объем платных услуг  населению  в 2015 году составил 195901,6  тыс.руб.,  что ниже плана на 18,9  процента ( план 241430 тыс. руб.).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hlink"/>
                </a:solidFill>
              </a:rPr>
              <a:t/>
            </a:r>
            <a:br>
              <a:rPr lang="ru-RU" smtClean="0">
                <a:solidFill>
                  <a:schemeClr val="hlink"/>
                </a:solidFill>
              </a:rPr>
            </a:br>
            <a:r>
              <a:rPr lang="ru-RU" smtClean="0">
                <a:solidFill>
                  <a:schemeClr val="hlink"/>
                </a:solidFill>
              </a:rPr>
              <a:t>Оборот розничной торговли за 2015 год</a:t>
            </a:r>
            <a:br>
              <a:rPr lang="ru-RU" smtClean="0">
                <a:solidFill>
                  <a:schemeClr val="hlink"/>
                </a:solidFill>
              </a:rPr>
            </a:br>
            <a:endParaRPr lang="ru-RU" smtClean="0">
              <a:solidFill>
                <a:schemeClr val="hlink"/>
              </a:solidFill>
            </a:endParaRPr>
          </a:p>
        </p:txBody>
      </p:sp>
      <p:graphicFrame>
        <p:nvGraphicFramePr>
          <p:cNvPr id="38914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525588" y="1830388"/>
          <a:ext cx="6091237" cy="4064000"/>
        </p:xfrm>
        <a:graphic>
          <a:graphicData uri="http://schemas.openxmlformats.org/presentationml/2006/ole">
            <p:oleObj spid="_x0000_s38914" r:id="rId3" imgW="6090432" imgH="4066384" progId="Excel.Chart.8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hlink"/>
                </a:solidFill>
              </a:rPr>
              <a:t/>
            </a:r>
            <a:br>
              <a:rPr lang="ru-RU" smtClean="0">
                <a:solidFill>
                  <a:schemeClr val="hlink"/>
                </a:solidFill>
              </a:rPr>
            </a:br>
            <a:r>
              <a:rPr lang="ru-RU" smtClean="0">
                <a:solidFill>
                  <a:schemeClr val="hlink"/>
                </a:solidFill>
              </a:rPr>
              <a:t>Оборот общественного питания за 2015 год</a:t>
            </a:r>
            <a:br>
              <a:rPr lang="ru-RU" smtClean="0">
                <a:solidFill>
                  <a:schemeClr val="hlink"/>
                </a:solidFill>
              </a:rPr>
            </a:br>
            <a:r>
              <a:rPr lang="ru-RU" smtClean="0"/>
              <a:t> </a:t>
            </a:r>
          </a:p>
        </p:txBody>
      </p:sp>
      <p:graphicFrame>
        <p:nvGraphicFramePr>
          <p:cNvPr id="39938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525588" y="1830388"/>
          <a:ext cx="6091237" cy="4064000"/>
        </p:xfrm>
        <a:graphic>
          <a:graphicData uri="http://schemas.openxmlformats.org/presentationml/2006/ole">
            <p:oleObj spid="_x0000_s39938" r:id="rId3" imgW="6090432" imgH="4066384" progId="Excel.Chart.8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hlink"/>
                </a:solidFill>
              </a:rPr>
              <a:t/>
            </a:r>
            <a:br>
              <a:rPr lang="ru-RU" smtClean="0">
                <a:solidFill>
                  <a:schemeClr val="hlink"/>
                </a:solidFill>
              </a:rPr>
            </a:br>
            <a:r>
              <a:rPr lang="ru-RU" smtClean="0">
                <a:solidFill>
                  <a:schemeClr val="hlink"/>
                </a:solidFill>
              </a:rPr>
              <a:t>Объем платных услуг населению за 2015 год</a:t>
            </a:r>
            <a:br>
              <a:rPr lang="ru-RU" smtClean="0">
                <a:solidFill>
                  <a:schemeClr val="hlink"/>
                </a:solidFill>
              </a:rPr>
            </a:br>
            <a:r>
              <a:rPr lang="ru-RU" smtClean="0"/>
              <a:t> </a:t>
            </a:r>
          </a:p>
        </p:txBody>
      </p:sp>
      <p:graphicFrame>
        <p:nvGraphicFramePr>
          <p:cNvPr id="40962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525588" y="1830388"/>
          <a:ext cx="6091237" cy="4064000"/>
        </p:xfrm>
        <a:graphic>
          <a:graphicData uri="http://schemas.openxmlformats.org/presentationml/2006/ole">
            <p:oleObj spid="_x0000_s40962" r:id="rId3" imgW="6090432" imgH="4066384" progId="Excel.Char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3600" smtClean="0">
                <a:solidFill>
                  <a:schemeClr val="hlink"/>
                </a:solidFill>
                <a:latin typeface="Arial" charset="0"/>
              </a:rPr>
              <a:t>Исполнение бюджета Федоровского муниципального района за 2015 год</a:t>
            </a:r>
          </a:p>
        </p:txBody>
      </p:sp>
      <p:graphicFrame>
        <p:nvGraphicFramePr>
          <p:cNvPr id="68648" name="Group 40"/>
          <p:cNvGraphicFramePr>
            <a:graphicFrameLocks noGrp="1"/>
          </p:cNvGraphicFramePr>
          <p:nvPr/>
        </p:nvGraphicFramePr>
        <p:xfrm>
          <a:off x="457200" y="1600200"/>
          <a:ext cx="8229600" cy="4533900"/>
        </p:xfrm>
        <a:graphic>
          <a:graphicData uri="http://schemas.openxmlformats.org/drawingml/2006/table">
            <a:tbl>
              <a:tblPr/>
              <a:tblGrid>
                <a:gridCol w="3467100"/>
                <a:gridCol w="1511300"/>
                <a:gridCol w="1584325"/>
                <a:gridCol w="1666875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План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(тыс. 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Факт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Процент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ДОХОДЫ, всего    в т.ч.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261169,9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254453,2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Налоговые и неналоговые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33960,6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32016,7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227209,3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222436,5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273003,2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265023,7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Дефицит (-), профицит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-11833,3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-10570,5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5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ru-RU" sz="4000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ru-RU" sz="4000" smtClean="0">
                <a:solidFill>
                  <a:schemeClr val="hlink"/>
                </a:solidFill>
                <a:latin typeface="Arial" charset="0"/>
              </a:rPr>
            </a:br>
            <a:r>
              <a:rPr lang="ru-RU" sz="4000" smtClean="0">
                <a:solidFill>
                  <a:schemeClr val="hlink"/>
                </a:solidFill>
                <a:latin typeface="Arial" charset="0"/>
              </a:rPr>
              <a:t>Структура доходов районного бюджета за 2015 год</a:t>
            </a:r>
            <a:br>
              <a:rPr lang="ru-RU" sz="4000" smtClean="0">
                <a:solidFill>
                  <a:schemeClr val="hlink"/>
                </a:solidFill>
                <a:latin typeface="Arial" charset="0"/>
              </a:rPr>
            </a:br>
            <a:endParaRPr lang="ru-RU" sz="4000" smtClean="0">
              <a:solidFill>
                <a:schemeClr val="hlink"/>
              </a:solidFill>
              <a:latin typeface="Arial" charset="0"/>
            </a:endParaRPr>
          </a:p>
        </p:txBody>
      </p:sp>
      <p:graphicFrame>
        <p:nvGraphicFramePr>
          <p:cNvPr id="21506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642938" y="1830388"/>
          <a:ext cx="7929562" cy="4384675"/>
        </p:xfrm>
        <a:graphic>
          <a:graphicData uri="http://schemas.openxmlformats.org/presentationml/2006/ole">
            <p:oleObj spid="_x0000_s21506" r:id="rId3" imgW="7931583" imgH="4389500" progId="Excel.Char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solidFill>
                  <a:schemeClr val="hlink"/>
                </a:solidFill>
                <a:latin typeface="Arial" charset="0"/>
              </a:rPr>
              <a:t>Структура налоговых и неналоговых доходов районного бюджета за 2015 год </a:t>
            </a:r>
            <a:br>
              <a:rPr lang="ru-RU" sz="2800" smtClean="0">
                <a:solidFill>
                  <a:schemeClr val="hlink"/>
                </a:solidFill>
                <a:latin typeface="Arial" charset="0"/>
              </a:rPr>
            </a:br>
            <a:endParaRPr lang="ru-RU" sz="2800" smtClean="0">
              <a:solidFill>
                <a:schemeClr val="hlink"/>
              </a:solidFill>
              <a:latin typeface="Arial" charset="0"/>
            </a:endParaRPr>
          </a:p>
        </p:txBody>
      </p:sp>
      <p:graphicFrame>
        <p:nvGraphicFramePr>
          <p:cNvPr id="22530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071563" y="1500188"/>
          <a:ext cx="6519862" cy="4349750"/>
        </p:xfrm>
        <a:graphic>
          <a:graphicData uri="http://schemas.openxmlformats.org/presentationml/2006/ole">
            <p:oleObj spid="_x0000_s22530" r:id="rId3" imgW="6517189" imgH="4352921" progId="Excel.Char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>
                <a:solidFill>
                  <a:schemeClr val="hlink"/>
                </a:solidFill>
                <a:latin typeface="Arial" charset="0"/>
              </a:rPr>
              <a:t>Налоговые доходы за 2015 год (тыс.руб.)</a:t>
            </a:r>
          </a:p>
        </p:txBody>
      </p:sp>
      <p:graphicFrame>
        <p:nvGraphicFramePr>
          <p:cNvPr id="101421" name="Group 45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18488" cy="4649788"/>
        </p:xfrm>
        <a:graphic>
          <a:graphicData uri="http://schemas.openxmlformats.org/drawingml/2006/table">
            <a:tbl>
              <a:tblPr/>
              <a:tblGrid>
                <a:gridCol w="4691063"/>
                <a:gridCol w="1152525"/>
                <a:gridCol w="1223962"/>
                <a:gridCol w="1150938"/>
              </a:tblGrid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План 2015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Факт 2015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Процент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 на доходы физических лиц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19941,5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19925,3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3642,7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3267,9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Единый сельскохозяйственный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Акцизы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2181,3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2181,3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Госпошлина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27803,4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27119,1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solidFill>
                  <a:schemeClr val="hlink"/>
                </a:solidFill>
                <a:latin typeface="Arial" charset="0"/>
              </a:rPr>
              <a:t>Структура налоговых доходов районного бюджета за 2015 год </a:t>
            </a:r>
            <a:br>
              <a:rPr lang="ru-RU" sz="3200" smtClean="0">
                <a:solidFill>
                  <a:schemeClr val="hlink"/>
                </a:solidFill>
                <a:latin typeface="Arial" charset="0"/>
              </a:rPr>
            </a:br>
            <a:endParaRPr lang="ru-RU" sz="3200" smtClean="0">
              <a:solidFill>
                <a:schemeClr val="hlink"/>
              </a:solidFill>
              <a:latin typeface="Arial" charset="0"/>
            </a:endParaRPr>
          </a:p>
        </p:txBody>
      </p:sp>
      <p:graphicFrame>
        <p:nvGraphicFramePr>
          <p:cNvPr id="24578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357313" y="2000250"/>
          <a:ext cx="6091237" cy="4065588"/>
        </p:xfrm>
        <a:graphic>
          <a:graphicData uri="http://schemas.openxmlformats.org/presentationml/2006/ole">
            <p:oleObj spid="_x0000_s24578" r:id="rId3" imgW="6090432" imgH="4066384" progId="Excel.Char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z="2800" smtClean="0">
                <a:solidFill>
                  <a:schemeClr val="hlink"/>
                </a:solidFill>
              </a:rPr>
              <a:t>Неналоговые доходы за 2015 год (тыс.руб.)</a:t>
            </a:r>
          </a:p>
        </p:txBody>
      </p:sp>
      <p:graphicFrame>
        <p:nvGraphicFramePr>
          <p:cNvPr id="110839" name="Group 247"/>
          <p:cNvGraphicFramePr>
            <a:graphicFrameLocks noGrp="1"/>
          </p:cNvGraphicFramePr>
          <p:nvPr>
            <p:ph type="tbl" idx="1"/>
          </p:nvPr>
        </p:nvGraphicFramePr>
        <p:xfrm>
          <a:off x="107950" y="1196975"/>
          <a:ext cx="8928100" cy="5435600"/>
        </p:xfrm>
        <a:graphic>
          <a:graphicData uri="http://schemas.openxmlformats.org/drawingml/2006/table">
            <a:tbl>
              <a:tblPr/>
              <a:tblGrid>
                <a:gridCol w="6551613"/>
                <a:gridCol w="865187"/>
                <a:gridCol w="863600"/>
                <a:gridCol w="6477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План 2015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Факт 2015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2861,5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2428,5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                                                   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1160,1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продажи земельных участков, государственная собственность на которые не разграничена и которые расположены в границах поселений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реализации имущества, находящегося в оперативном управлении учреждений, находящихся в ведении органов управления муниципальных районов (за исключением имущества муниципальных автономных  учреждений), в части реализации основных средств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6157,2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4897,6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>
                <a:solidFill>
                  <a:schemeClr val="hlink"/>
                </a:solidFill>
              </a:rPr>
              <a:t>Безвозмездные поступления в районный бюджет за 2015 год (тыс.руб.)</a:t>
            </a:r>
          </a:p>
        </p:txBody>
      </p:sp>
      <p:graphicFrame>
        <p:nvGraphicFramePr>
          <p:cNvPr id="113748" name="Group 84"/>
          <p:cNvGraphicFramePr>
            <a:graphicFrameLocks noGrp="1"/>
          </p:cNvGraphicFramePr>
          <p:nvPr/>
        </p:nvGraphicFramePr>
        <p:xfrm>
          <a:off x="457200" y="1600200"/>
          <a:ext cx="8435975" cy="5132388"/>
        </p:xfrm>
        <a:graphic>
          <a:graphicData uri="http://schemas.openxmlformats.org/drawingml/2006/table">
            <a:tbl>
              <a:tblPr/>
              <a:tblGrid>
                <a:gridCol w="5843588"/>
                <a:gridCol w="1366837"/>
                <a:gridCol w="122555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Факт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Безвозмездные поступления, из них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227209,3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222436,5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Дотация на выравнивание бюджетной обеспеченности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52207,7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52207,7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Дотация на поддержку мер по обеспечению сбалансированности бюджетов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5700,0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5700,0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Субвенции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160476,0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160455,5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Субсидии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7372,7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26020,4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Иные межбюджетные трансферты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477,6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477,6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Прочие безвозмездные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640,3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640,3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Трансферты от поселений в соответствии с заключенными соглашениями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335,0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335,0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2071</TotalTime>
  <Words>930</Words>
  <Application>Microsoft Office PowerPoint</Application>
  <PresentationFormat>On-screen Show (4:3)</PresentationFormat>
  <Paragraphs>269</Paragraphs>
  <Slides>23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Тема Office</vt:lpstr>
      <vt:lpstr>Диаграмма Microsoft Excel</vt:lpstr>
      <vt:lpstr>Диаграмма Microsoft Office Excel</vt:lpstr>
      <vt:lpstr>Слайд 1</vt:lpstr>
      <vt:lpstr>Слайд 2</vt:lpstr>
      <vt:lpstr>Исполнение бюджета Федоровского муниципального района за 2015 год</vt:lpstr>
      <vt:lpstr> Структура доходов районного бюджета за 2015 год </vt:lpstr>
      <vt:lpstr>Структура налоговых и неналоговых доходов районного бюджета за 2015 год  </vt:lpstr>
      <vt:lpstr>Налоговые доходы за 2015 год (тыс.руб.)</vt:lpstr>
      <vt:lpstr>Структура налоговых доходов районного бюджета за 2015 год  </vt:lpstr>
      <vt:lpstr>Неналоговые доходы за 2015 год (тыс.руб.)</vt:lpstr>
      <vt:lpstr>Безвозмездные поступления в районный бюджет за 2015 год (тыс.руб.)</vt:lpstr>
      <vt:lpstr> Динамика  безвозмездных поступлений в районный бюджет за 2015 год</vt:lpstr>
      <vt:lpstr>Исполнение расходов районного бюджета  за 2015 год по разделам</vt:lpstr>
      <vt:lpstr>Структура расходов районного бюджета за 2015 год </vt:lpstr>
      <vt:lpstr> Структура расходы районного бюджета на соц.сферу за 2015 год   </vt:lpstr>
      <vt:lpstr>Источники финансирования дефицита бюджета за 2015 год (тыс.руб.)</vt:lpstr>
      <vt:lpstr>Отдельные показатели по расходам бюджета за 2015 год</vt:lpstr>
      <vt:lpstr> Образование</vt:lpstr>
      <vt:lpstr>Среднемесячная номинальная начисленная заработная плата за 2015 год </vt:lpstr>
      <vt:lpstr>Основные показатели развития  экономики Фёдоровского   муниципального района за 2015 г </vt:lpstr>
      <vt:lpstr>Слайд 19</vt:lpstr>
      <vt:lpstr>Рынок товаров и услуг.</vt:lpstr>
      <vt:lpstr> Оборот розничной торговли за 2015 год </vt:lpstr>
      <vt:lpstr> Оборот общественного питания за 2015 год  </vt:lpstr>
      <vt:lpstr> Объем платных услуг населению за 2015 год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Людмила</cp:lastModifiedBy>
  <cp:revision>59</cp:revision>
  <dcterms:created xsi:type="dcterms:W3CDTF">2013-12-30T06:44:56Z</dcterms:created>
  <dcterms:modified xsi:type="dcterms:W3CDTF">2016-05-11T06:39:53Z</dcterms:modified>
</cp:coreProperties>
</file>